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22"/>
  </p:notesMasterIdLst>
  <p:sldIdLst>
    <p:sldId id="312" r:id="rId6"/>
    <p:sldId id="2855" r:id="rId7"/>
    <p:sldId id="2856" r:id="rId8"/>
    <p:sldId id="2890" r:id="rId9"/>
    <p:sldId id="2891" r:id="rId10"/>
    <p:sldId id="2892" r:id="rId11"/>
    <p:sldId id="2893" r:id="rId12"/>
    <p:sldId id="2860" r:id="rId13"/>
    <p:sldId id="2894" r:id="rId14"/>
    <p:sldId id="2895" r:id="rId15"/>
    <p:sldId id="2896" r:id="rId16"/>
    <p:sldId id="2897" r:id="rId17"/>
    <p:sldId id="2898" r:id="rId18"/>
    <p:sldId id="2899" r:id="rId19"/>
    <p:sldId id="2900" r:id="rId20"/>
    <p:sldId id="29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CC00"/>
    <a:srgbClr val="00FF00"/>
    <a:srgbClr val="339966"/>
    <a:srgbClr val="CC9900"/>
    <a:srgbClr val="2DA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1594C-1F2C-4B27-8B4A-FDD47B7AA9B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35DE-59FE-4EC3-A75A-A31CDF74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C4DA-FD90-52B7-3220-6DA3F6E77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5AEE8-7124-67F1-A120-A40D05EF3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FFAC-A4F0-3AE8-BE0C-ACFA8AF5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41084-04E1-9CB5-2314-96068BE4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CDEC8-0F64-EF34-0FE7-C09D87D2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5C7-D708-4EE6-8E65-53E23AD2D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1DBC-F406-2D8F-A0F6-80BC7B46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19EF6-AC64-FF46-F959-BE6B9B105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DDCDC-29A8-9AD1-5B7C-CB89D51F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9DA06-147E-C2C3-7A6B-A9E9C0AC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88B2F-B448-584F-5EE4-333A3A5E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5C7-D708-4EE6-8E65-53E23AD2D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0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982C5C-5BA5-A6C8-399D-A3D21329C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0A70C-832A-A5DA-2201-490DA1C9A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C4BF7-A6AD-7198-DE01-1DA8B6EE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AB03C-1797-2D74-ACD5-F4A65739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829C9-D3EB-FF29-4EC1-A24D159C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5C7-D708-4EE6-8E65-53E23AD2D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7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780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UNCLASSIFIED * DO NOT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47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0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4187" y="1271588"/>
            <a:ext cx="7168666" cy="43068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9280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285875"/>
            <a:ext cx="2478088" cy="4292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56588" y="1285875"/>
            <a:ext cx="3935412" cy="4292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4968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113" y="1272209"/>
            <a:ext cx="3578225" cy="43062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950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11963" y="1272140"/>
            <a:ext cx="2875376" cy="43195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6700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3150" y="2001078"/>
            <a:ext cx="2849563" cy="359113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405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8648-35E2-88EA-DC44-4A5E62A6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B80CC-AC55-77D4-F56B-898FA0E0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C3A83-0F0C-0838-FC08-831E34A5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2BCFB-924E-D767-E568-4CB7951F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0892F-81B9-A19F-BDD0-D75F346C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5C7-D708-4EE6-8E65-53E23AD2D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5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3531" y="2001078"/>
            <a:ext cx="2133600" cy="359113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991600" y="1278835"/>
            <a:ext cx="2133600" cy="359113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3303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87438" y="1285460"/>
            <a:ext cx="2835275" cy="35786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21038" y="3445565"/>
            <a:ext cx="2159000" cy="28631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984974" y="1285875"/>
            <a:ext cx="2146093" cy="35782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4415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21038" y="1987550"/>
            <a:ext cx="2146300" cy="360521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50754" y="1272210"/>
            <a:ext cx="2147611" cy="216010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184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46922" y="1974850"/>
            <a:ext cx="2174116" cy="29019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3328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504937" y="1272486"/>
            <a:ext cx="2862263" cy="430668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6228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53325" y="1987550"/>
            <a:ext cx="2862263" cy="28622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0398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113" y="2001078"/>
            <a:ext cx="2862262" cy="35780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56864" y="543339"/>
            <a:ext cx="2862262" cy="432103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3208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3426" y="1987825"/>
            <a:ext cx="2849287" cy="28619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2693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3150" y="1298575"/>
            <a:ext cx="2849563" cy="42799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56105" y="2703443"/>
            <a:ext cx="2159484" cy="359099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2237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113" y="557213"/>
            <a:ext cx="3578225" cy="57515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253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53F7-43F1-0DF4-8984-151D8688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33F57-7464-FFB7-F19E-F39079BA4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54E06-0862-2C0A-4ADE-7D2AC83E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0B920-0F96-EA97-1B7D-5C952CF0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63106-E703-472C-34AD-61503ACA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5C7-D708-4EE6-8E65-53E23AD2D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11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93633" y="1974850"/>
            <a:ext cx="2146371" cy="35909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7441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60450" y="2014538"/>
            <a:ext cx="2160588" cy="28225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72955" y="2014538"/>
            <a:ext cx="2160588" cy="28225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7998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256588" y="1285875"/>
            <a:ext cx="3935412" cy="43195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6570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113" y="1974850"/>
            <a:ext cx="2874962" cy="2889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9739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62539" y="1987550"/>
            <a:ext cx="6493082" cy="35909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3592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24663" y="1285461"/>
            <a:ext cx="2862262" cy="42930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7676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91409" y="1987550"/>
            <a:ext cx="2172666" cy="35909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282608" y="4147930"/>
            <a:ext cx="2113031" cy="143054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282607" y="1987550"/>
            <a:ext cx="2113031" cy="143054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95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9043" y="1285460"/>
            <a:ext cx="2134014" cy="217335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061791" y="1285459"/>
            <a:ext cx="2134014" cy="217335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971721" y="1285459"/>
            <a:ext cx="2134014" cy="429370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3196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46438" y="2716213"/>
            <a:ext cx="2120900" cy="286226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262386" y="562734"/>
            <a:ext cx="2120900" cy="286226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276190" y="4148138"/>
            <a:ext cx="2120900" cy="21605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0750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64075" y="2001838"/>
            <a:ext cx="2863850" cy="43195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659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CE0E1-DAF3-1E35-1766-F280AFF2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DD83B-4815-F8BE-BE9F-27FAEEE8A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46328-3B0E-1CF2-909F-3893564B2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6EA2C-A4BB-C07F-CB07-86AB0DCB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8A042-E5F1-06A7-3043-38EA33EB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30632-8934-4A71-8B93-4605E537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5C7-D708-4EE6-8E65-53E23AD2D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07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8976" y="1285737"/>
            <a:ext cx="3578154" cy="2173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788976" y="3598241"/>
            <a:ext cx="3578154" cy="2173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5907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87300" y="1298092"/>
            <a:ext cx="2173287" cy="21478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26309" y="569223"/>
            <a:ext cx="2173287" cy="21478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749908" y="3623849"/>
            <a:ext cx="2173287" cy="21478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14205" y="3279292"/>
            <a:ext cx="2173287" cy="21478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2678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40625" y="1285875"/>
            <a:ext cx="2146300" cy="28495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762677" y="2716213"/>
            <a:ext cx="2889250" cy="2889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1954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90788" y="3432313"/>
            <a:ext cx="2160587" cy="215934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373136" y="1272966"/>
            <a:ext cx="2160587" cy="359058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70505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76413" y="2703029"/>
            <a:ext cx="2159000" cy="2889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250100" y="1291673"/>
            <a:ext cx="2159000" cy="2167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98987" y="2716281"/>
            <a:ext cx="2159000" cy="2167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0810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269288" y="1272209"/>
            <a:ext cx="2862538" cy="430730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768682" y="3432175"/>
            <a:ext cx="2869993" cy="29019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941969" y="1878318"/>
            <a:ext cx="2154032" cy="227596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1482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3841" y="2742717"/>
            <a:ext cx="2146300" cy="284956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956189" y="2046978"/>
            <a:ext cx="2146300" cy="284956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838537" y="4148138"/>
            <a:ext cx="2173495" cy="14446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2170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88906" y="1285875"/>
            <a:ext cx="2862263" cy="4292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0045700" y="2359129"/>
            <a:ext cx="2146300" cy="21460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748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53325" y="1284840"/>
            <a:ext cx="2134014" cy="213422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086747" y="1655589"/>
            <a:ext cx="2835275" cy="35528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687339" y="3432001"/>
            <a:ext cx="2134014" cy="213422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404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99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8EAD-C8ED-4599-55D1-EA28FB18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DBFCF-69C9-E054-6466-E3B9A85CE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0081F-5E95-BD8A-6802-AFD824611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8484C-C416-E7CA-6A1D-941C9CF2D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2349E-5DED-1085-F29C-0F37806EA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C43DB-71E3-37F7-D509-714A3295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F08E0-A07F-8B6D-F1E1-5CDAA7C6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86A2A-CD58-2332-B1D0-3FDC9247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5C7-D708-4EE6-8E65-53E23AD2D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92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UNCLASSIFIED * DO NOT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49575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UNCLASSIFIED * DO NOT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8746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UNCLASSIFIED * DO NOT DISSEMINATE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6473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UNCLASSIFIED * DO NOT DISSEMINATE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3417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UNCLASSIFIED * DO NOT DISSEMINATE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5833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UNCLASSIFIED * DO NOT DISSEMINATE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23645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UNCLASSIFIED * DO NOT DISSEMINATE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3283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UNCLASSIFIED * DO NOT DISSEMINATE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6170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UNCLASSIFIED * DO NOT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4047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UNCLASSIFIED * DO NOT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866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BD1F-FBDF-6DB9-5117-495E303C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AE395B-A107-A624-2705-275BD91E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F18DD-E705-7E67-7189-D7F56E293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4905-DB3A-0550-3481-3B0B7563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5C7-D708-4EE6-8E65-53E23AD2D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6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851A2-374D-7076-ED23-E19A204D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574DE-C800-DCC1-3022-24E2C48C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0EDD5-8A2E-7DA6-FC49-8E41D356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5C7-D708-4EE6-8E65-53E23AD2D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0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C3398-6375-CED4-B6E0-10A5A427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D6924-B993-7B39-B9FE-6721B8854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9E06F-8ED1-2EF4-4763-27B510E57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8CCA-9405-FD3D-5CB0-E8C4270B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86FEF-318D-836C-5149-3BCAF829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D3F99-336B-35BE-2268-541D7EA7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5C7-D708-4EE6-8E65-53E23AD2D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8AFE-8FD8-6D31-8F51-4E1F6C21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3F66F-1FE8-ADED-4FC2-8835E704D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A9383-170E-CFA9-3276-D1B2BE845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F7D64-BAD2-AE72-A673-10D15D0D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5358B-C18C-2E3C-E226-D8E8179E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1A185-906B-9D02-00A6-2A09CD03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C05C7-D708-4EE6-8E65-53E23AD2D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368A-7BBC-1B4E-1A77-4C85BBCCC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E9B59-1E03-1A16-877D-C992591D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D66A4-987F-B17C-5843-6229D238F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22050-D361-A7B2-EEDE-8B44670FB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02B39-16AE-C1BE-101B-9D9D81188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C05C7-D708-4EE6-8E65-53E23AD2D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076287-62D9-1A74-CF3D-4489C6A20E51}"/>
              </a:ext>
            </a:extLst>
          </p:cNvPr>
          <p:cNvSpPr/>
          <p:nvPr userDrawn="1"/>
        </p:nvSpPr>
        <p:spPr>
          <a:xfrm>
            <a:off x="0" y="583659"/>
            <a:ext cx="12192000" cy="194553"/>
          </a:xfrm>
          <a:prstGeom prst="rect">
            <a:avLst/>
          </a:prstGeom>
          <a:gradFill flip="none" rotWithShape="1">
            <a:gsLst>
              <a:gs pos="0">
                <a:srgbClr val="326092">
                  <a:shade val="30000"/>
                  <a:satMod val="115000"/>
                </a:srgbClr>
              </a:gs>
              <a:gs pos="50000">
                <a:srgbClr val="326092">
                  <a:shade val="67500"/>
                  <a:satMod val="115000"/>
                </a:srgbClr>
              </a:gs>
              <a:gs pos="100000">
                <a:srgbClr val="32609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d-ID"/>
              <a:t>UNCLASSIFIED * DO NOT DISSEMINATE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8FBC-F55B-4E79-B5C7-46E309F80F32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9957DE-BE9C-6687-16F8-21687A65EDA2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2200" y="6220400"/>
            <a:ext cx="637600" cy="637600"/>
          </a:xfrm>
          <a:prstGeom prst="rect">
            <a:avLst/>
          </a:prstGeom>
        </p:spPr>
      </p:pic>
      <p:pic>
        <p:nvPicPr>
          <p:cNvPr id="10" name="Picture 9" descr="A picture containing emblem, symbol, crest, badge&#10;&#10;Description automatically generated">
            <a:extLst>
              <a:ext uri="{FF2B5EF4-FFF2-40B4-BE49-F238E27FC236}">
                <a16:creationId xmlns:a16="http://schemas.microsoft.com/office/drawing/2014/main" id="{C0D8A60C-6580-4DAD-6CCF-349AE3BF382F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1" y="136525"/>
            <a:ext cx="980923" cy="987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9D282D-82E1-D1D9-5F67-FAB801138368}"/>
              </a:ext>
            </a:extLst>
          </p:cNvPr>
          <p:cNvSpPr txBox="1"/>
          <p:nvPr userDrawn="1"/>
        </p:nvSpPr>
        <p:spPr>
          <a:xfrm>
            <a:off x="1527382" y="190815"/>
            <a:ext cx="7276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Hawai‘i Office of Homeland Security | Hawai‘i State Fusion Center</a:t>
            </a:r>
          </a:p>
        </p:txBody>
      </p:sp>
    </p:spTree>
    <p:extLst>
      <p:ext uri="{BB962C8B-B14F-4D97-AF65-F5344CB8AC3E}">
        <p14:creationId xmlns:p14="http://schemas.microsoft.com/office/powerpoint/2010/main" val="326236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.kickland@hawaii.go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hsfc.hawaii.gov/" TargetMode="External"/><Relationship Id="rId4" Type="http://schemas.openxmlformats.org/officeDocument/2006/relationships/hyperlink" Target="mailto:hsfc@hawaii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A3DC23B-4D0A-9749-A05B-35A16027E9CA}"/>
              </a:ext>
            </a:extLst>
          </p:cNvPr>
          <p:cNvSpPr txBox="1">
            <a:spLocks/>
          </p:cNvSpPr>
          <p:nvPr/>
        </p:nvSpPr>
        <p:spPr>
          <a:xfrm>
            <a:off x="3584707" y="5030509"/>
            <a:ext cx="5022574" cy="729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 sz="3200"/>
            </a:pPr>
            <a:r>
              <a:rPr lang="en-US" sz="1400" dirty="0">
                <a:solidFill>
                  <a:schemeClr val="bg1"/>
                </a:solidFill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Hawaiʻi Office of Homeland Security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 sz="3200"/>
            </a:pPr>
            <a:r>
              <a:rPr lang="en-US" sz="1400" dirty="0">
                <a:solidFill>
                  <a:schemeClr val="bg1"/>
                </a:solidFill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Quarterly Homeland Security Forum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 sz="3200"/>
            </a:pPr>
            <a:r>
              <a:rPr lang="en-US" sz="1400" dirty="0">
                <a:solidFill>
                  <a:schemeClr val="bg1"/>
                </a:solidFill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20 June 2024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 sz="3200"/>
            </a:pPr>
            <a:endParaRPr lang="en-US" sz="1400" dirty="0">
              <a:solidFill>
                <a:schemeClr val="bg1"/>
              </a:solidFill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B2D21D-C4D4-7653-EDF3-500090FAAD83}"/>
              </a:ext>
            </a:extLst>
          </p:cNvPr>
          <p:cNvSpPr/>
          <p:nvPr/>
        </p:nvSpPr>
        <p:spPr>
          <a:xfrm>
            <a:off x="-1" y="293513"/>
            <a:ext cx="12192000" cy="194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7A3F8-9850-E7B5-9551-0FED5DCFDD37}"/>
              </a:ext>
            </a:extLst>
          </p:cNvPr>
          <p:cNvSpPr/>
          <p:nvPr/>
        </p:nvSpPr>
        <p:spPr>
          <a:xfrm>
            <a:off x="0" y="6444762"/>
            <a:ext cx="12192000" cy="1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A picture containing emblem, text, symbol, crest&#10;&#10;Description automatically generated">
            <a:extLst>
              <a:ext uri="{FF2B5EF4-FFF2-40B4-BE49-F238E27FC236}">
                <a16:creationId xmlns:a16="http://schemas.microsoft.com/office/drawing/2014/main" id="{1933A1F8-4A5C-85F8-1D05-9A35F6209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04" y="3075221"/>
            <a:ext cx="1759179" cy="17713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641A95-C731-4250-C7E4-6CD5F1D1AB85}"/>
              </a:ext>
            </a:extLst>
          </p:cNvPr>
          <p:cNvSpPr/>
          <p:nvPr/>
        </p:nvSpPr>
        <p:spPr>
          <a:xfrm>
            <a:off x="268852" y="1250119"/>
            <a:ext cx="1165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HSFC Threats Program Update</a:t>
            </a:r>
            <a:endParaRPr lang="id-ID" sz="4800" dirty="0">
              <a:solidFill>
                <a:schemeClr val="bg1"/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6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Calibri" panose="020F0502020204030204" pitchFamily="34" charset="0"/>
              </a:rPr>
              <a:t>2024 PROGRAM UPDATES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45987" y="6588133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9D68CEC-F926-2CB4-C7F2-F85E1224A116}"/>
              </a:ext>
            </a:extLst>
          </p:cNvPr>
          <p:cNvSpPr txBox="1">
            <a:spLocks/>
          </p:cNvSpPr>
          <p:nvPr/>
        </p:nvSpPr>
        <p:spPr>
          <a:xfrm>
            <a:off x="647699" y="1896074"/>
            <a:ext cx="10972801" cy="4692059"/>
          </a:xfrm>
          <a:prstGeom prst="rect">
            <a:avLst/>
          </a:prstGeom>
          <a:gradFill>
            <a:gsLst>
              <a:gs pos="6800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Lines of effort: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Understand threat landscape and needs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Resource and communication hub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Behavioral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threat assessment and management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Program administration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FB7654-6FA1-19DA-2D29-31F9DE935303}"/>
              </a:ext>
            </a:extLst>
          </p:cNvPr>
          <p:cNvSpPr txBox="1"/>
          <p:nvPr/>
        </p:nvSpPr>
        <p:spPr>
          <a:xfrm>
            <a:off x="5105317" y="6611779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</p:spTree>
    <p:extLst>
      <p:ext uri="{BB962C8B-B14F-4D97-AF65-F5344CB8AC3E}">
        <p14:creationId xmlns:p14="http://schemas.microsoft.com/office/powerpoint/2010/main" val="190154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Calibri" panose="020F0502020204030204" pitchFamily="34" charset="0"/>
              </a:rPr>
              <a:t>2024 PROGRAM UPDATES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31843" y="6577116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9D68CEC-F926-2CB4-C7F2-F85E1224A116}"/>
              </a:ext>
            </a:extLst>
          </p:cNvPr>
          <p:cNvSpPr txBox="1">
            <a:spLocks/>
          </p:cNvSpPr>
          <p:nvPr/>
        </p:nvSpPr>
        <p:spPr>
          <a:xfrm>
            <a:off x="647699" y="1896074"/>
            <a:ext cx="10972801" cy="4692059"/>
          </a:xfrm>
          <a:prstGeom prst="rect">
            <a:avLst/>
          </a:prstGeom>
          <a:gradFill>
            <a:gsLst>
              <a:gs pos="6800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Understand threat landscape and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57F1F-2874-1C8A-F5E8-2A3A56D40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51" y="3865521"/>
            <a:ext cx="3046126" cy="115934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092171-A877-9214-2C7B-3DE8E40F6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188" y="2645504"/>
            <a:ext cx="2827217" cy="346237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BF6716-46DE-2402-6937-87F9DCDDD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97" y="5233529"/>
            <a:ext cx="2845036" cy="124245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777AC3-8C18-7578-B429-E99B13B31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997" y="2645504"/>
            <a:ext cx="3296110" cy="103837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D5C09CC-E0CD-0BC3-2DDD-DB178D1B535D}"/>
              </a:ext>
            </a:extLst>
          </p:cNvPr>
          <p:cNvSpPr/>
          <p:nvPr/>
        </p:nvSpPr>
        <p:spPr>
          <a:xfrm>
            <a:off x="8433422" y="4889519"/>
            <a:ext cx="31021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Campus Security </a:t>
            </a:r>
          </a:p>
          <a:p>
            <a:pPr algn="ctr"/>
            <a:r>
              <a:rPr lang="en-US" sz="32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Leaders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F0B3F7-E973-EB36-F444-83880EBA953C}"/>
              </a:ext>
            </a:extLst>
          </p:cNvPr>
          <p:cNvSpPr/>
          <p:nvPr/>
        </p:nvSpPr>
        <p:spPr>
          <a:xfrm>
            <a:off x="8605104" y="2709198"/>
            <a:ext cx="23915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Hawaiʻi AOR </a:t>
            </a:r>
          </a:p>
          <a:p>
            <a:pPr algn="ctr"/>
            <a:r>
              <a:rPr lang="en-US" sz="3200" b="1" cap="none" spc="0" dirty="0">
                <a:ln w="95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Analysts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1AEDFE-1BAE-DD95-8404-899F1E78CB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276" t="16197"/>
          <a:stretch/>
        </p:blipFill>
        <p:spPr>
          <a:xfrm>
            <a:off x="8402149" y="3947573"/>
            <a:ext cx="2898200" cy="87325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D008EA-A1D8-DAE2-8EDF-8B9FDABA5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746" r="31475" b="2690"/>
          <a:stretch/>
        </p:blipFill>
        <p:spPr>
          <a:xfrm>
            <a:off x="4861027" y="5386706"/>
            <a:ext cx="3365538" cy="93609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E93565D-AC29-44F9-941C-E21FB4A32A2D}"/>
              </a:ext>
            </a:extLst>
          </p:cNvPr>
          <p:cNvSpPr txBox="1"/>
          <p:nvPr/>
        </p:nvSpPr>
        <p:spPr>
          <a:xfrm>
            <a:off x="5105317" y="6611779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</p:spTree>
    <p:extLst>
      <p:ext uri="{BB962C8B-B14F-4D97-AF65-F5344CB8AC3E}">
        <p14:creationId xmlns:p14="http://schemas.microsoft.com/office/powerpoint/2010/main" val="284382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9D68CEC-F926-2CB4-C7F2-F85E1224A116}"/>
              </a:ext>
            </a:extLst>
          </p:cNvPr>
          <p:cNvSpPr txBox="1">
            <a:spLocks/>
          </p:cNvSpPr>
          <p:nvPr/>
        </p:nvSpPr>
        <p:spPr>
          <a:xfrm>
            <a:off x="609599" y="1885057"/>
            <a:ext cx="10972801" cy="4692059"/>
          </a:xfrm>
          <a:prstGeom prst="rect">
            <a:avLst/>
          </a:prstGeom>
          <a:gradFill>
            <a:gsLst>
              <a:gs pos="6800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Resource and communication hub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28FB2BE8-E8D3-7FF3-CC65-E8C8BD7BBC50}"/>
              </a:ext>
            </a:extLst>
          </p:cNvPr>
          <p:cNvSpPr/>
          <p:nvPr/>
        </p:nvSpPr>
        <p:spPr>
          <a:xfrm>
            <a:off x="7858126" y="2582806"/>
            <a:ext cx="3467100" cy="171400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Calibri" panose="020F0502020204030204" pitchFamily="34" charset="0"/>
              </a:rPr>
              <a:t>2024 PROGRAM UPDATES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31843" y="6577116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ADB280-5835-7AFE-BBD5-27874E08A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572" y="3855961"/>
            <a:ext cx="2996648" cy="3308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EA672B-4B1C-5873-2EB9-F057AEBBD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572" y="3474167"/>
            <a:ext cx="1844974" cy="3274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F033ED-03CC-1CE4-C4F4-41D7144693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99" b="-1"/>
          <a:stretch/>
        </p:blipFill>
        <p:spPr>
          <a:xfrm>
            <a:off x="7944572" y="3066222"/>
            <a:ext cx="1408175" cy="3238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0BBF4C-1209-DAE6-0D9D-43B8F63ABF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802"/>
          <a:stretch/>
        </p:blipFill>
        <p:spPr>
          <a:xfrm>
            <a:off x="9126834" y="4482803"/>
            <a:ext cx="2105738" cy="7344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166CDA-FA31-F351-7643-3BFBB1C79F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118"/>
          <a:stretch/>
        </p:blipFill>
        <p:spPr>
          <a:xfrm>
            <a:off x="7944572" y="2508205"/>
            <a:ext cx="3288000" cy="4918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757F9D-47FA-2482-A9B3-AD3D5236E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8182" y="5217234"/>
            <a:ext cx="2105738" cy="484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9AF575-5C4B-4685-BF9C-DCCF011A12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6833" y="5712785"/>
            <a:ext cx="2105739" cy="5145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310EF3-6D30-806B-A661-76773CC4C7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066" b="8102"/>
          <a:stretch/>
        </p:blipFill>
        <p:spPr>
          <a:xfrm>
            <a:off x="4816787" y="2601972"/>
            <a:ext cx="2484894" cy="17113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47F8F45-BF8C-2934-6B37-EF70D22F33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151" y="2582806"/>
            <a:ext cx="3254191" cy="385124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A33B256-0A69-0332-B225-20988D4FB27A}"/>
              </a:ext>
            </a:extLst>
          </p:cNvPr>
          <p:cNvSpPr/>
          <p:nvPr/>
        </p:nvSpPr>
        <p:spPr>
          <a:xfrm>
            <a:off x="4735270" y="4568067"/>
            <a:ext cx="439021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Briefings:</a:t>
            </a:r>
          </a:p>
          <a:p>
            <a:r>
              <a:rPr lang="en-US" sz="32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-Defeating the Algo</a:t>
            </a:r>
          </a:p>
          <a:p>
            <a:r>
              <a:rPr lang="en-US" sz="3200" b="1" cap="none" spc="0" dirty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-Online Exploitation</a:t>
            </a:r>
          </a:p>
          <a:p>
            <a:endParaRPr lang="en-US" sz="3200" b="1" cap="none" spc="0" dirty="0">
              <a:ln w="9525">
                <a:solidFill>
                  <a:srgbClr val="7030A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7FA6F6-23FE-4EFA-7217-B742CBB988E0}"/>
              </a:ext>
            </a:extLst>
          </p:cNvPr>
          <p:cNvSpPr txBox="1"/>
          <p:nvPr/>
        </p:nvSpPr>
        <p:spPr>
          <a:xfrm>
            <a:off x="5105317" y="6611779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</p:spTree>
    <p:extLst>
      <p:ext uri="{BB962C8B-B14F-4D97-AF65-F5344CB8AC3E}">
        <p14:creationId xmlns:p14="http://schemas.microsoft.com/office/powerpoint/2010/main" val="128921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9D68CEC-F926-2CB4-C7F2-F85E1224A116}"/>
              </a:ext>
            </a:extLst>
          </p:cNvPr>
          <p:cNvSpPr txBox="1">
            <a:spLocks/>
          </p:cNvSpPr>
          <p:nvPr/>
        </p:nvSpPr>
        <p:spPr>
          <a:xfrm>
            <a:off x="609599" y="1885057"/>
            <a:ext cx="10972801" cy="4692059"/>
          </a:xfrm>
          <a:prstGeom prst="rect">
            <a:avLst/>
          </a:prstGeom>
          <a:gradFill>
            <a:gsLst>
              <a:gs pos="6800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Behavioral threat assessment and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Calibri" panose="020F0502020204030204" pitchFamily="34" charset="0"/>
              </a:rPr>
              <a:t>2024 PROGRAM UPDATES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31843" y="6577116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85C81-0FA5-1F94-7352-EBD69DDD8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5" r="1628"/>
          <a:stretch/>
        </p:blipFill>
        <p:spPr>
          <a:xfrm>
            <a:off x="1169003" y="2958310"/>
            <a:ext cx="2867463" cy="289369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91D6AC-4456-10A7-540F-073070233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92" y="2958310"/>
            <a:ext cx="3216090" cy="29179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Picture 2" descr="Image result for TRAP-18">
            <a:extLst>
              <a:ext uri="{FF2B5EF4-FFF2-40B4-BE49-F238E27FC236}">
                <a16:creationId xmlns:a16="http://schemas.microsoft.com/office/drawing/2014/main" id="{AA917F3F-584A-A022-A51D-E949001C8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15856" r="8092" b="5407"/>
          <a:stretch/>
        </p:blipFill>
        <p:spPr bwMode="auto">
          <a:xfrm>
            <a:off x="4906078" y="2958309"/>
            <a:ext cx="2193566" cy="289369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0FC4AF-0567-8CE7-D5B0-BA990B7FCB08}"/>
              </a:ext>
            </a:extLst>
          </p:cNvPr>
          <p:cNvSpPr txBox="1"/>
          <p:nvPr/>
        </p:nvSpPr>
        <p:spPr>
          <a:xfrm>
            <a:off x="5105317" y="6611779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</p:spTree>
    <p:extLst>
      <p:ext uri="{BB962C8B-B14F-4D97-AF65-F5344CB8AC3E}">
        <p14:creationId xmlns:p14="http://schemas.microsoft.com/office/powerpoint/2010/main" val="258600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9D68CEC-F926-2CB4-C7F2-F85E1224A116}"/>
              </a:ext>
            </a:extLst>
          </p:cNvPr>
          <p:cNvSpPr txBox="1">
            <a:spLocks/>
          </p:cNvSpPr>
          <p:nvPr/>
        </p:nvSpPr>
        <p:spPr>
          <a:xfrm>
            <a:off x="609599" y="1885057"/>
            <a:ext cx="10972801" cy="4692059"/>
          </a:xfrm>
          <a:prstGeom prst="rect">
            <a:avLst/>
          </a:prstGeom>
          <a:gradFill>
            <a:gsLst>
              <a:gs pos="6800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Program administration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Event planning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Grant monitoring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Implementation plan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Networking outside Hawaiʻi/U.S.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Grant applications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 PROGRAM UPDATES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31843" y="6577116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 descr="Checklist with solid fill">
            <a:extLst>
              <a:ext uri="{FF2B5EF4-FFF2-40B4-BE49-F238E27FC236}">
                <a16:creationId xmlns:a16="http://schemas.microsoft.com/office/drawing/2014/main" id="{3737F6CA-F02B-7E52-341B-063E7D51B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605" y="2202358"/>
            <a:ext cx="3980727" cy="39807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A4C093-04D3-9123-46E2-580B2DE1D04C}"/>
              </a:ext>
            </a:extLst>
          </p:cNvPr>
          <p:cNvSpPr txBox="1"/>
          <p:nvPr/>
        </p:nvSpPr>
        <p:spPr>
          <a:xfrm>
            <a:off x="5105317" y="6611779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</p:spTree>
    <p:extLst>
      <p:ext uri="{BB962C8B-B14F-4D97-AF65-F5344CB8AC3E}">
        <p14:creationId xmlns:p14="http://schemas.microsoft.com/office/powerpoint/2010/main" val="243856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9D68CEC-F926-2CB4-C7F2-F85E1224A116}"/>
              </a:ext>
            </a:extLst>
          </p:cNvPr>
          <p:cNvSpPr txBox="1">
            <a:spLocks/>
          </p:cNvSpPr>
          <p:nvPr/>
        </p:nvSpPr>
        <p:spPr>
          <a:xfrm>
            <a:off x="609599" y="1885057"/>
            <a:ext cx="10972801" cy="4692059"/>
          </a:xfrm>
          <a:prstGeom prst="rect">
            <a:avLst/>
          </a:prstGeom>
          <a:gradFill>
            <a:gsLst>
              <a:gs pos="6800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b="1" u="sng" dirty="0">
                <a:solidFill>
                  <a:srgbClr val="FFFF00"/>
                </a:solidFill>
                <a:latin typeface="Calibri" panose="020F0502020204030204" pitchFamily="34" charset="0"/>
              </a:rPr>
              <a:t>Just a few…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June 21: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TTE scenario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June 26-27 and 28-29: 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CVCC - Mass Violence Incident Response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July 1: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Prevention Practitioners Network – BTAM Referrals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July 15-16: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FBI and Honolulu PD – Targeted Violence Prevention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July 17-19: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UH-WO – Hawaii Threat Assessment Conference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August 20: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CISA + HSFC – Left-of-Boom TTX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HSFC Fusion Liaison Officer Training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UPCOMING EVENTS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31843" y="6577116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43DCF35-2A4F-970C-C5F5-0D78336F97B9}"/>
              </a:ext>
            </a:extLst>
          </p:cNvPr>
          <p:cNvSpPr/>
          <p:nvPr/>
        </p:nvSpPr>
        <p:spPr>
          <a:xfrm>
            <a:off x="2368732" y="5701027"/>
            <a:ext cx="670560" cy="644435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8E23CB3-19F1-8FE0-956A-E5895A41A078}"/>
              </a:ext>
            </a:extLst>
          </p:cNvPr>
          <p:cNvSpPr/>
          <p:nvPr/>
        </p:nvSpPr>
        <p:spPr>
          <a:xfrm>
            <a:off x="9152708" y="5701027"/>
            <a:ext cx="670560" cy="644435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4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QUESTIONS?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45987" y="6588133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D8422-AE65-C176-C9CB-20E2DAF2C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10" y="1440874"/>
            <a:ext cx="3226621" cy="32266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45AA3C-136D-02CB-AE7A-F793753A98D0}"/>
              </a:ext>
            </a:extLst>
          </p:cNvPr>
          <p:cNvSpPr/>
          <p:nvPr/>
        </p:nvSpPr>
        <p:spPr>
          <a:xfrm>
            <a:off x="4452277" y="2321051"/>
            <a:ext cx="4648179" cy="2346443"/>
          </a:xfrm>
          <a:prstGeom prst="rect">
            <a:avLst/>
          </a:prstGeom>
          <a:solidFill>
            <a:srgbClr val="339933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Patricia Kickland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Manager, HSFC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patricia.kickland@hawaii.gov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808-271-0082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hsfc@hawaii.gov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https://www.hsfc.hawaii.gov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135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awaiian Islands - Wikipedia">
            <a:extLst>
              <a:ext uri="{FF2B5EF4-FFF2-40B4-BE49-F238E27FC236}">
                <a16:creationId xmlns:a16="http://schemas.microsoft.com/office/drawing/2014/main" id="{E03190DB-2034-CF67-A97A-91E3B7528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1" b="21486"/>
          <a:stretch/>
        </p:blipFill>
        <p:spPr bwMode="auto">
          <a:xfrm>
            <a:off x="550041" y="1199148"/>
            <a:ext cx="11091904" cy="53313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AGENDA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45987" y="6588133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1989097" y="2350723"/>
            <a:ext cx="8852221" cy="1433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Introduction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hreats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 background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updates: January-June 2024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Upcoming events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INTRODUCTION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45987" y="6588133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D8422-AE65-C176-C9CB-20E2DAF2C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10" y="1440874"/>
            <a:ext cx="3226621" cy="32266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45AA3C-136D-02CB-AE7A-F793753A98D0}"/>
              </a:ext>
            </a:extLst>
          </p:cNvPr>
          <p:cNvSpPr/>
          <p:nvPr/>
        </p:nvSpPr>
        <p:spPr>
          <a:xfrm>
            <a:off x="4452278" y="2321052"/>
            <a:ext cx="4244196" cy="568394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Hawaiʻi Dept. of Law Enforcement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30F0A5-4794-6C71-361C-1D4C837AD36B}"/>
              </a:ext>
            </a:extLst>
          </p:cNvPr>
          <p:cNvSpPr/>
          <p:nvPr/>
        </p:nvSpPr>
        <p:spPr>
          <a:xfrm>
            <a:off x="5216190" y="3354467"/>
            <a:ext cx="4244196" cy="568394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Office of Homeland Security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BD68D8-01C9-F2D1-8725-718AE118E291}"/>
              </a:ext>
            </a:extLst>
          </p:cNvPr>
          <p:cNvSpPr/>
          <p:nvPr/>
        </p:nvSpPr>
        <p:spPr>
          <a:xfrm>
            <a:off x="6019828" y="4385612"/>
            <a:ext cx="4244196" cy="568394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Hawaiʻi State Fusion Center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3DA8AA-140D-400D-DC56-BB519F0BCDA3}"/>
              </a:ext>
            </a:extLst>
          </p:cNvPr>
          <p:cNvSpPr/>
          <p:nvPr/>
        </p:nvSpPr>
        <p:spPr>
          <a:xfrm>
            <a:off x="7105375" y="5401684"/>
            <a:ext cx="4244196" cy="568394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HSFC Threats Program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E7DD93F-20B3-8FAF-D790-66FDAE606987}"/>
              </a:ext>
            </a:extLst>
          </p:cNvPr>
          <p:cNvSpPr/>
          <p:nvPr/>
        </p:nvSpPr>
        <p:spPr>
          <a:xfrm rot="5400000">
            <a:off x="6254336" y="2922869"/>
            <a:ext cx="640080" cy="3657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EC2F967-63EF-6D21-8736-F0E173D2D6C1}"/>
              </a:ext>
            </a:extLst>
          </p:cNvPr>
          <p:cNvSpPr/>
          <p:nvPr/>
        </p:nvSpPr>
        <p:spPr>
          <a:xfrm rot="5400000">
            <a:off x="7018248" y="3959728"/>
            <a:ext cx="640080" cy="3657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1EDA4A2-D5D9-AA87-FF0B-6A4D72AEBC83}"/>
              </a:ext>
            </a:extLst>
          </p:cNvPr>
          <p:cNvSpPr/>
          <p:nvPr/>
        </p:nvSpPr>
        <p:spPr>
          <a:xfrm rot="5400000">
            <a:off x="7821886" y="5019480"/>
            <a:ext cx="640080" cy="3657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INTRODUCTION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45987" y="6588133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D8422-AE65-C176-C9CB-20E2DAF2C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10" y="1440874"/>
            <a:ext cx="3226621" cy="32266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E1AB94-9B39-1A20-1716-235FA8A4A392}"/>
              </a:ext>
            </a:extLst>
          </p:cNvPr>
          <p:cNvSpPr/>
          <p:nvPr/>
        </p:nvSpPr>
        <p:spPr>
          <a:xfrm>
            <a:off x="4133850" y="2324323"/>
            <a:ext cx="70961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dirty="0">
                <a:solidFill>
                  <a:schemeClr val="bg1"/>
                </a:solidFill>
                <a:latin typeface="Calibri" panose="020F0502020204030204" pitchFamily="34" charset="0"/>
              </a:rPr>
              <a:t>HSFC Threats Program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Targeted Violence and Terrorism Prevention Program seeks to prevent acts of targeted violence and terrorism via a public health-inspired approach to violence prevention.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61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BACKGROUND: HSFC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45987" y="6588133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3885E71-1F28-3DF5-87E4-B1EE865DD28E}"/>
              </a:ext>
            </a:extLst>
          </p:cNvPr>
          <p:cNvSpPr txBox="1">
            <a:spLocks/>
          </p:cNvSpPr>
          <p:nvPr/>
        </p:nvSpPr>
        <p:spPr>
          <a:xfrm>
            <a:off x="647699" y="1896074"/>
            <a:ext cx="10972801" cy="4740343"/>
          </a:xfrm>
          <a:prstGeom prst="rect">
            <a:avLst/>
          </a:prstGeom>
          <a:gradFill>
            <a:gsLst>
              <a:gs pos="6800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u="sng" dirty="0">
                <a:solidFill>
                  <a:schemeClr val="bg1"/>
                </a:solidFill>
                <a:latin typeface="Calibri" panose="020F0502020204030204" pitchFamily="34" charset="0"/>
              </a:rPr>
              <a:t>Previously: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Threat prevention efforts were loosely related activities that had some quality of threat prevention built 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75DF31-44E3-D404-1CD9-0BBCC2B2FA12}"/>
              </a:ext>
            </a:extLst>
          </p:cNvPr>
          <p:cNvSpPr/>
          <p:nvPr/>
        </p:nvSpPr>
        <p:spPr>
          <a:xfrm>
            <a:off x="770546" y="3076327"/>
            <a:ext cx="2847975" cy="914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Special Event Threat Assessments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B7C5B0-B2A7-1E37-8A70-B7004B04141E}"/>
              </a:ext>
            </a:extLst>
          </p:cNvPr>
          <p:cNvSpPr/>
          <p:nvPr/>
        </p:nvSpPr>
        <p:spPr>
          <a:xfrm>
            <a:off x="770547" y="4313865"/>
            <a:ext cx="2847975" cy="914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Realtime Open Source Analysis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1FF017-F21C-4F8B-F4EC-31B1DF651D63}"/>
              </a:ext>
            </a:extLst>
          </p:cNvPr>
          <p:cNvSpPr/>
          <p:nvPr/>
        </p:nvSpPr>
        <p:spPr>
          <a:xfrm>
            <a:off x="3477574" y="3663147"/>
            <a:ext cx="2847975" cy="914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Suspicious Activity Reporting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718294-B7C0-EE80-4AB9-2027ECDE300D}"/>
              </a:ext>
            </a:extLst>
          </p:cNvPr>
          <p:cNvSpPr/>
          <p:nvPr/>
        </p:nvSpPr>
        <p:spPr>
          <a:xfrm>
            <a:off x="3483992" y="4948028"/>
            <a:ext cx="2847975" cy="914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HSIN Requests For Information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F1799D-8106-5890-3556-99F162B09DF5}"/>
              </a:ext>
            </a:extLst>
          </p:cNvPr>
          <p:cNvSpPr/>
          <p:nvPr/>
        </p:nvSpPr>
        <p:spPr>
          <a:xfrm>
            <a:off x="6095993" y="3076327"/>
            <a:ext cx="2847975" cy="914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Specific Intel Questions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F68EDC-015E-3240-7738-C728A9DCA68E}"/>
              </a:ext>
            </a:extLst>
          </p:cNvPr>
          <p:cNvSpPr/>
          <p:nvPr/>
        </p:nvSpPr>
        <p:spPr>
          <a:xfrm>
            <a:off x="8632166" y="3665434"/>
            <a:ext cx="2847975" cy="914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Executive Travel Briefs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480109-A1FB-9468-DAF5-C5601A79FD4D}"/>
              </a:ext>
            </a:extLst>
          </p:cNvPr>
          <p:cNvSpPr/>
          <p:nvPr/>
        </p:nvSpPr>
        <p:spPr>
          <a:xfrm>
            <a:off x="6095993" y="4343384"/>
            <a:ext cx="2847975" cy="914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Partners Meetings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57D39C-A530-5CBB-BF16-3F3780A8FBF0}"/>
              </a:ext>
            </a:extLst>
          </p:cNvPr>
          <p:cNvSpPr/>
          <p:nvPr/>
        </p:nvSpPr>
        <p:spPr>
          <a:xfrm>
            <a:off x="8632165" y="4976688"/>
            <a:ext cx="2847975" cy="914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Topical Products and Briefings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9F5BB2-5D9B-EDF3-FD49-02855945DDB1}"/>
              </a:ext>
            </a:extLst>
          </p:cNvPr>
          <p:cNvSpPr/>
          <p:nvPr/>
        </p:nvSpPr>
        <p:spPr>
          <a:xfrm>
            <a:off x="770545" y="5628265"/>
            <a:ext cx="2847975" cy="914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Support for Major Events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673A4E-C0FD-CDD6-6386-2CCE44123054}"/>
              </a:ext>
            </a:extLst>
          </p:cNvPr>
          <p:cNvSpPr/>
          <p:nvPr/>
        </p:nvSpPr>
        <p:spPr>
          <a:xfrm>
            <a:off x="6071968" y="5628265"/>
            <a:ext cx="2847975" cy="914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Training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67979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BACKGROUND: THREAT ASSESSMENT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45987" y="6588133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30D5CA3-4936-AE75-18DF-1B5A07A06845}"/>
              </a:ext>
            </a:extLst>
          </p:cNvPr>
          <p:cNvSpPr txBox="1">
            <a:spLocks/>
          </p:cNvSpPr>
          <p:nvPr/>
        </p:nvSpPr>
        <p:spPr>
          <a:xfrm>
            <a:off x="647699" y="1896074"/>
            <a:ext cx="10972801" cy="4692059"/>
          </a:xfrm>
          <a:prstGeom prst="rect">
            <a:avLst/>
          </a:prstGeom>
          <a:gradFill>
            <a:gsLst>
              <a:gs pos="6800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2017: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FBI initiated and co-founded Threat Team Oahu with HSFC + Honolulu PD.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Late 2019: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OHS got grant to support threat assessment in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HI-DOE 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schools; personnel sat with HSFC.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u="sng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u="sng" dirty="0">
                <a:solidFill>
                  <a:schemeClr val="bg1"/>
                </a:solidFill>
                <a:latin typeface="Calibri" panose="020F0502020204030204" pitchFamily="34" charset="0"/>
              </a:rPr>
              <a:t>March 2020: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COVID-19 takes priority.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How to maintain progress?  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95393-92FF-A742-2A66-577EE4804588}"/>
              </a:ext>
            </a:extLst>
          </p:cNvPr>
          <p:cNvSpPr txBox="1"/>
          <p:nvPr/>
        </p:nvSpPr>
        <p:spPr>
          <a:xfrm>
            <a:off x="4989678" y="6611779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</p:spTree>
    <p:extLst>
      <p:ext uri="{BB962C8B-B14F-4D97-AF65-F5344CB8AC3E}">
        <p14:creationId xmlns:p14="http://schemas.microsoft.com/office/powerpoint/2010/main" val="20968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45987" y="6588133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3885E71-1F28-3DF5-87E4-B1EE865DD28E}"/>
              </a:ext>
            </a:extLst>
          </p:cNvPr>
          <p:cNvSpPr txBox="1">
            <a:spLocks/>
          </p:cNvSpPr>
          <p:nvPr/>
        </p:nvSpPr>
        <p:spPr>
          <a:xfrm>
            <a:off x="647698" y="1896074"/>
            <a:ext cx="11155933" cy="4692059"/>
          </a:xfrm>
          <a:prstGeom prst="rect">
            <a:avLst/>
          </a:prstGeom>
          <a:gradFill>
            <a:gsLst>
              <a:gs pos="6800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2020-2022: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Integrate efforts to build threat assessment teams with HSFC’s other threat prevention activities. Examples: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	Some terrorism/extremism products also 					relevant to threat assessment teams.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	U.S. Secret Service, </a:t>
            </a: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Nat’l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Counterterrorism Ctr.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	EDU questions about social media, vaping,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C03E45-5B43-68C2-FE3F-0FF93C594DAC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BACKGROUND: INTEGRATION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C364F7-B21A-0C5F-AA14-5A06DC5A4CB0}"/>
              </a:ext>
            </a:extLst>
          </p:cNvPr>
          <p:cNvCxnSpPr>
            <a:cxnSpLocks/>
          </p:cNvCxnSpPr>
          <p:nvPr/>
        </p:nvCxnSpPr>
        <p:spPr>
          <a:xfrm flipH="1">
            <a:off x="1812355" y="3240088"/>
            <a:ext cx="1" cy="3302577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79768DB-A8B3-97BC-222B-15E877686987}"/>
              </a:ext>
            </a:extLst>
          </p:cNvPr>
          <p:cNvSpPr/>
          <p:nvPr/>
        </p:nvSpPr>
        <p:spPr>
          <a:xfrm>
            <a:off x="388368" y="3240088"/>
            <a:ext cx="2847975" cy="914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Topical Products and Briefings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B7B979-0168-0A2F-8E7D-3BA7ED5F7AE4}"/>
              </a:ext>
            </a:extLst>
          </p:cNvPr>
          <p:cNvSpPr/>
          <p:nvPr/>
        </p:nvSpPr>
        <p:spPr>
          <a:xfrm>
            <a:off x="388368" y="4440529"/>
            <a:ext cx="2847975" cy="914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Training Opportunities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7383FD-FDAF-79FF-3642-F7DE46F90E0A}"/>
              </a:ext>
            </a:extLst>
          </p:cNvPr>
          <p:cNvSpPr/>
          <p:nvPr/>
        </p:nvSpPr>
        <p:spPr>
          <a:xfrm>
            <a:off x="388368" y="5628265"/>
            <a:ext cx="2847975" cy="914400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Specific Intel Questions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103485-7856-3107-FEC1-E2D292F8E251}"/>
              </a:ext>
            </a:extLst>
          </p:cNvPr>
          <p:cNvSpPr txBox="1"/>
          <p:nvPr/>
        </p:nvSpPr>
        <p:spPr>
          <a:xfrm>
            <a:off x="5105317" y="6611779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</p:spTree>
    <p:extLst>
      <p:ext uri="{BB962C8B-B14F-4D97-AF65-F5344CB8AC3E}">
        <p14:creationId xmlns:p14="http://schemas.microsoft.com/office/powerpoint/2010/main" val="165440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CFBDFF3-84C9-9787-3C49-BA7D444D494C}"/>
              </a:ext>
            </a:extLst>
          </p:cNvPr>
          <p:cNvSpPr/>
          <p:nvPr/>
        </p:nvSpPr>
        <p:spPr>
          <a:xfrm>
            <a:off x="3927383" y="2828156"/>
            <a:ext cx="791554" cy="30487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BACKGROUND: STRATEGY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45987" y="6588133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A692B0F-7AA5-15E1-80D3-222C74E26A45}"/>
              </a:ext>
            </a:extLst>
          </p:cNvPr>
          <p:cNvSpPr txBox="1">
            <a:spLocks/>
          </p:cNvSpPr>
          <p:nvPr/>
        </p:nvSpPr>
        <p:spPr>
          <a:xfrm>
            <a:off x="700171" y="2152650"/>
            <a:ext cx="10791644" cy="3918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>
              <a:latin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24E8DEE-7A1B-368D-9B76-CEE74173A1C8}"/>
              </a:ext>
            </a:extLst>
          </p:cNvPr>
          <p:cNvSpPr txBox="1">
            <a:spLocks/>
          </p:cNvSpPr>
          <p:nvPr/>
        </p:nvSpPr>
        <p:spPr>
          <a:xfrm>
            <a:off x="638115" y="1930568"/>
            <a:ext cx="11155933" cy="4692059"/>
          </a:xfrm>
          <a:prstGeom prst="rect">
            <a:avLst/>
          </a:prstGeom>
          <a:gradFill>
            <a:gsLst>
              <a:gs pos="6800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2022-2024: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Organize into a strategy.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noProof="0" dirty="0">
                <a:solidFill>
                  <a:schemeClr val="bg1"/>
                </a:solidFill>
                <a:latin typeface="Calibri" panose="020F0502020204030204" pitchFamily="34" charset="0"/>
              </a:rPr>
              <a:t>			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4BA7F3-C02A-38D9-A4EA-A458FDED587F}"/>
              </a:ext>
            </a:extLst>
          </p:cNvPr>
          <p:cNvSpPr/>
          <p:nvPr/>
        </p:nvSpPr>
        <p:spPr>
          <a:xfrm>
            <a:off x="1189317" y="3848940"/>
            <a:ext cx="791554" cy="352673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86515B-E7DF-7E8B-076C-6AF569D7FD62}"/>
              </a:ext>
            </a:extLst>
          </p:cNvPr>
          <p:cNvSpPr/>
          <p:nvPr/>
        </p:nvSpPr>
        <p:spPr>
          <a:xfrm>
            <a:off x="1865977" y="4106896"/>
            <a:ext cx="791554" cy="352673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24C7F9-4637-2777-342B-2AAB56C8E515}"/>
              </a:ext>
            </a:extLst>
          </p:cNvPr>
          <p:cNvSpPr/>
          <p:nvPr/>
        </p:nvSpPr>
        <p:spPr>
          <a:xfrm>
            <a:off x="1152596" y="4353114"/>
            <a:ext cx="791554" cy="352673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138AC3-608B-D009-DAB6-28B7315C34B4}"/>
              </a:ext>
            </a:extLst>
          </p:cNvPr>
          <p:cNvSpPr/>
          <p:nvPr/>
        </p:nvSpPr>
        <p:spPr>
          <a:xfrm>
            <a:off x="1873789" y="4603120"/>
            <a:ext cx="791554" cy="352673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15C2D4-790F-F98F-766B-65098C45018C}"/>
              </a:ext>
            </a:extLst>
          </p:cNvPr>
          <p:cNvSpPr/>
          <p:nvPr/>
        </p:nvSpPr>
        <p:spPr>
          <a:xfrm>
            <a:off x="2014881" y="3659271"/>
            <a:ext cx="791554" cy="352673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Trapezoid 31">
            <a:extLst>
              <a:ext uri="{FF2B5EF4-FFF2-40B4-BE49-F238E27FC236}">
                <a16:creationId xmlns:a16="http://schemas.microsoft.com/office/drawing/2014/main" id="{654F9858-49A1-BE4C-A147-AEFE253A608B}"/>
              </a:ext>
            </a:extLst>
          </p:cNvPr>
          <p:cNvSpPr/>
          <p:nvPr/>
        </p:nvSpPr>
        <p:spPr>
          <a:xfrm>
            <a:off x="6195660" y="5133018"/>
            <a:ext cx="5048250" cy="499301"/>
          </a:xfrm>
          <a:prstGeom prst="trapezoid">
            <a:avLst>
              <a:gd name="adj" fmla="val 89174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C67B4731-C26E-1486-49D9-53E663F8A49F}"/>
              </a:ext>
            </a:extLst>
          </p:cNvPr>
          <p:cNvSpPr/>
          <p:nvPr/>
        </p:nvSpPr>
        <p:spPr>
          <a:xfrm>
            <a:off x="7969825" y="2729597"/>
            <a:ext cx="1523999" cy="9179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75541E47-263C-8004-AE08-92300F501439}"/>
              </a:ext>
            </a:extLst>
          </p:cNvPr>
          <p:cNvSpPr/>
          <p:nvPr/>
        </p:nvSpPr>
        <p:spPr>
          <a:xfrm>
            <a:off x="7330448" y="3464085"/>
            <a:ext cx="2818086" cy="917960"/>
          </a:xfrm>
          <a:prstGeom prst="trapezoid">
            <a:avLst>
              <a:gd name="adj" fmla="val 8917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>
            <a:extLst>
              <a:ext uri="{FF2B5EF4-FFF2-40B4-BE49-F238E27FC236}">
                <a16:creationId xmlns:a16="http://schemas.microsoft.com/office/drawing/2014/main" id="{4E37FC93-5F4E-D925-21F2-FDE482F67A7F}"/>
              </a:ext>
            </a:extLst>
          </p:cNvPr>
          <p:cNvSpPr/>
          <p:nvPr/>
        </p:nvSpPr>
        <p:spPr>
          <a:xfrm>
            <a:off x="6614759" y="4141718"/>
            <a:ext cx="4210435" cy="1021722"/>
          </a:xfrm>
          <a:prstGeom prst="trapezoid">
            <a:avLst>
              <a:gd name="adj" fmla="val 8917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54B5D11E-8FA3-2F00-3F85-34A7B3B7D40D}"/>
              </a:ext>
            </a:extLst>
          </p:cNvPr>
          <p:cNvSpPr/>
          <p:nvPr/>
        </p:nvSpPr>
        <p:spPr>
          <a:xfrm>
            <a:off x="6248686" y="2729597"/>
            <a:ext cx="5002230" cy="2911981"/>
          </a:xfrm>
          <a:prstGeom prst="triangle">
            <a:avLst/>
          </a:prstGeom>
          <a:noFill/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E05609E-920F-5DC6-EDB0-5F86F9208959}"/>
              </a:ext>
            </a:extLst>
          </p:cNvPr>
          <p:cNvCxnSpPr>
            <a:cxnSpLocks/>
            <a:endCxn id="44" idx="4"/>
          </p:cNvCxnSpPr>
          <p:nvPr/>
        </p:nvCxnSpPr>
        <p:spPr>
          <a:xfrm>
            <a:off x="5176249" y="3345559"/>
            <a:ext cx="0" cy="236838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F485F12-47F7-EA1D-8847-C4D60A706C04}"/>
              </a:ext>
            </a:extLst>
          </p:cNvPr>
          <p:cNvSpPr/>
          <p:nvPr/>
        </p:nvSpPr>
        <p:spPr>
          <a:xfrm>
            <a:off x="4780472" y="3345559"/>
            <a:ext cx="791554" cy="352673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776FD4-96B0-3A7B-05D1-17F7492ED734}"/>
              </a:ext>
            </a:extLst>
          </p:cNvPr>
          <p:cNvSpPr/>
          <p:nvPr/>
        </p:nvSpPr>
        <p:spPr>
          <a:xfrm>
            <a:off x="4780472" y="3845851"/>
            <a:ext cx="791554" cy="352673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B73089-AC00-22F7-C54D-E06448CB55E7}"/>
              </a:ext>
            </a:extLst>
          </p:cNvPr>
          <p:cNvSpPr/>
          <p:nvPr/>
        </p:nvSpPr>
        <p:spPr>
          <a:xfrm>
            <a:off x="4780472" y="4346143"/>
            <a:ext cx="791554" cy="352673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0B399A3-6CFB-7126-BAB1-05ED42777EDC}"/>
              </a:ext>
            </a:extLst>
          </p:cNvPr>
          <p:cNvSpPr/>
          <p:nvPr/>
        </p:nvSpPr>
        <p:spPr>
          <a:xfrm>
            <a:off x="4780472" y="4855123"/>
            <a:ext cx="791554" cy="352673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E591609-1667-61D8-9E4F-725180E619C3}"/>
              </a:ext>
            </a:extLst>
          </p:cNvPr>
          <p:cNvSpPr/>
          <p:nvPr/>
        </p:nvSpPr>
        <p:spPr>
          <a:xfrm>
            <a:off x="4780472" y="5361270"/>
            <a:ext cx="791554" cy="352673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876F115F-E294-FD26-07A8-C8C5F34A352F}"/>
              </a:ext>
            </a:extLst>
          </p:cNvPr>
          <p:cNvSpPr/>
          <p:nvPr/>
        </p:nvSpPr>
        <p:spPr>
          <a:xfrm>
            <a:off x="783509" y="3200400"/>
            <a:ext cx="2489164" cy="2302664"/>
          </a:xfrm>
          <a:prstGeom prst="cloud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907AB69-95EA-0990-D267-40ACABCEF03B}"/>
              </a:ext>
            </a:extLst>
          </p:cNvPr>
          <p:cNvSpPr/>
          <p:nvPr/>
        </p:nvSpPr>
        <p:spPr>
          <a:xfrm>
            <a:off x="3531606" y="4079944"/>
            <a:ext cx="791554" cy="60253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3D75FFA0-9A8E-F0AC-A79A-5306A749EED5}"/>
              </a:ext>
            </a:extLst>
          </p:cNvPr>
          <p:cNvSpPr/>
          <p:nvPr/>
        </p:nvSpPr>
        <p:spPr>
          <a:xfrm>
            <a:off x="6112089" y="4079943"/>
            <a:ext cx="791554" cy="60253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5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4E105-9077-AC60-EC42-2D1D39BD7AB6}"/>
              </a:ext>
            </a:extLst>
          </p:cNvPr>
          <p:cNvSpPr/>
          <p:nvPr/>
        </p:nvSpPr>
        <p:spPr>
          <a:xfrm>
            <a:off x="0" y="12297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Calibri" panose="020F0502020204030204" pitchFamily="34" charset="0"/>
              </a:rPr>
              <a:t>2024 PROGRAM UPDATES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AA211-F290-6502-A7A7-74DCE787E9F1}"/>
              </a:ext>
            </a:extLst>
          </p:cNvPr>
          <p:cNvSpPr txBox="1"/>
          <p:nvPr/>
        </p:nvSpPr>
        <p:spPr>
          <a:xfrm>
            <a:off x="4845987" y="6588133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AE0E6-14C5-2F26-0A15-6EBDEEC9CF32}"/>
              </a:ext>
            </a:extLst>
          </p:cNvPr>
          <p:cNvSpPr txBox="1">
            <a:spLocks/>
          </p:cNvSpPr>
          <p:nvPr/>
        </p:nvSpPr>
        <p:spPr>
          <a:xfrm>
            <a:off x="3236344" y="-585855"/>
            <a:ext cx="10791644" cy="4740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Ligh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30D5CA3-4936-AE75-18DF-1B5A07A06845}"/>
              </a:ext>
            </a:extLst>
          </p:cNvPr>
          <p:cNvSpPr txBox="1">
            <a:spLocks/>
          </p:cNvSpPr>
          <p:nvPr/>
        </p:nvSpPr>
        <p:spPr>
          <a:xfrm>
            <a:off x="647699" y="1896074"/>
            <a:ext cx="10972801" cy="4692059"/>
          </a:xfrm>
          <a:prstGeom prst="rect">
            <a:avLst/>
          </a:prstGeom>
          <a:gradFill>
            <a:gsLst>
              <a:gs pos="6800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Ligh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55AD0-49A4-785B-0A0A-AE8B21FB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9" y="2397705"/>
            <a:ext cx="3057525" cy="394420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BB5043-0E0F-1842-0939-CDE41AAD8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8" y="2383713"/>
            <a:ext cx="3057525" cy="39581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2B772C-C682-4E73-82C7-2A107EB1ACD6}"/>
              </a:ext>
            </a:extLst>
          </p:cNvPr>
          <p:cNvSpPr txBox="1"/>
          <p:nvPr/>
        </p:nvSpPr>
        <p:spPr>
          <a:xfrm>
            <a:off x="5105317" y="6611779"/>
            <a:ext cx="2500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 * DO NOT DISSEMINATE</a:t>
            </a:r>
          </a:p>
        </p:txBody>
      </p:sp>
    </p:spTree>
    <p:extLst>
      <p:ext uri="{BB962C8B-B14F-4D97-AF65-F5344CB8AC3E}">
        <p14:creationId xmlns:p14="http://schemas.microsoft.com/office/powerpoint/2010/main" val="2572827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E22C1CA19D34EAE5898A4345FF27E" ma:contentTypeVersion="16" ma:contentTypeDescription="Create a new document." ma:contentTypeScope="" ma:versionID="ba6f8b0c323ec03defea1d361169de71">
  <xsd:schema xmlns:xsd="http://www.w3.org/2001/XMLSchema" xmlns:xs="http://www.w3.org/2001/XMLSchema" xmlns:p="http://schemas.microsoft.com/office/2006/metadata/properties" xmlns:ns2="827c2eed-b00b-48e3-ade2-db739e251768" xmlns:ns3="7daf9e00-7c71-4b07-a94b-c4c4e60ea02e" xmlns:ns4="4494cc7c-873d-4c80-9650-25ed479db56e" targetNamespace="http://schemas.microsoft.com/office/2006/metadata/properties" ma:root="true" ma:fieldsID="b50c5eec610bf10cec12dcdfc92bfc0c" ns2:_="" ns3:_="" ns4:_="">
    <xsd:import namespace="827c2eed-b00b-48e3-ade2-db739e251768"/>
    <xsd:import namespace="7daf9e00-7c71-4b07-a94b-c4c4e60ea02e"/>
    <xsd:import namespace="4494cc7c-873d-4c80-9650-25ed479db5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c2eed-b00b-48e3-ade2-db739e2517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c0b7209-8b30-4d9f-9476-6b035fe2b6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9e00-7c71-4b07-a94b-c4c4e60ea02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4cc7c-873d-4c80-9650-25ed479db56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ec113cc-20d9-45c3-9265-b7f5b13e6f8e}" ma:internalName="TaxCatchAll" ma:showField="CatchAllData" ma:web="7daf9e00-7c71-4b07-a94b-c4c4e60ea0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94cc7c-873d-4c80-9650-25ed479db56e" xsi:nil="true"/>
    <lcf76f155ced4ddcb4097134ff3c332f xmlns="827c2eed-b00b-48e3-ade2-db739e2517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5DD62C-B6FE-4E15-B7D6-77CC45D2C0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EE6D54-B7E1-426A-A683-024D7A8B21BE}"/>
</file>

<file path=customXml/itemProps3.xml><?xml version="1.0" encoding="utf-8"?>
<ds:datastoreItem xmlns:ds="http://schemas.openxmlformats.org/officeDocument/2006/customXml" ds:itemID="{FE731135-858A-4EA3-BC96-FC249136608C}">
  <ds:schemaRefs>
    <ds:schemaRef ds:uri="http://purl.org/dc/elements/1.1/"/>
    <ds:schemaRef ds:uri="http://purl.org/dc/dcmitype/"/>
    <ds:schemaRef ds:uri="46f7f166-5e66-47f0-8c08-a8e66b535409"/>
    <ds:schemaRef ds:uri="4494cc7c-873d-4c80-9650-25ed479db56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daf9e00-7c71-4b07-a94b-c4c4e60ea02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585</Words>
  <Application>Microsoft Office PowerPoint</Application>
  <PresentationFormat>Widescreen</PresentationFormat>
  <Paragraphs>234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Arial</vt:lpstr>
      <vt:lpstr>Baskerville Old Face</vt:lpstr>
      <vt:lpstr>Calibri</vt:lpstr>
      <vt:lpstr>Calibri Light</vt:lpstr>
      <vt:lpstr>Montserrat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Presentation for Faith-Based Communities</dc:title>
  <dc:creator>Kickland, Patricia</dc:creator>
  <cp:lastModifiedBy>Kickland, Patricia</cp:lastModifiedBy>
  <cp:revision>85</cp:revision>
  <dcterms:created xsi:type="dcterms:W3CDTF">2023-11-13T21:29:33Z</dcterms:created>
  <dcterms:modified xsi:type="dcterms:W3CDTF">2024-06-18T03:07:14Z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0x010100CB4E22C1CA19D34EAE5898A4345FF27E</vt:lpwstr>
  </property>
  <property fmtid="{D5CDD505-2E9C-101B-9397-08002B2CF9AE}" pid="3" name="MediaServiceImageTags">
    <vt:lpwstr/>
  </property>
</Properties>
</file>